
<file path=[Content_Types].xml><?xml version="1.0" encoding="utf-8"?>
<Types xmlns="http://schemas.openxmlformats.org/package/2006/content-types">
  <Override PartName="/ppt/slideLayouts/slideLayout8.xml" ContentType="application/vnd.openxmlformats-officedocument.presentationml.slideLayout+xml"/>
  <Override PartName="/ppt/slides/slide22.xml" ContentType="application/vnd.openxmlformats-officedocument.presentationml.slide+xml"/>
  <Override PartName="/ppt/theme/theme2.xml" ContentType="application/vnd.openxmlformats-officedocument.theme+xml"/>
  <Override PartName="/ppt/slides/slide2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.xml" ContentType="application/vnd.openxmlformats-officedocument.presentationml.slide+xml"/>
  <Override PartName="/ppt/theme/theme3.xml" ContentType="application/vnd.openxmlformats-officedocument.theme+xml"/>
  <Override PartName="/ppt/slideLayouts/slideLayout3.xml" ContentType="application/vnd.openxmlformats-officedocument.presentationml.slideLayout+xml"/>
  <Override PartName="/ppt/slides/slide21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Default Extension="xml" ContentType="application/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Override PartName="/ppt/handoutMasters/handoutMaster1.xml" ContentType="application/vnd.openxmlformats-officedocument.presentationml.handoutMaster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theme/theme1.xml" ContentType="application/vnd.openxmlformats-officedocument.theme+xml"/>
  <Override PartName="/ppt/slideLayouts/slideLayout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Layouts/slideLayout7.xml" ContentType="application/vnd.openxmlformats-officedocument.presentationml.slideLayout+xml"/>
  <Override PartName="/ppt/presProps.xml" ContentType="application/vnd.openxmlformats-officedocument.presentationml.presProps+xml"/>
  <Default Extension="jpeg" ContentType="image/jpeg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tiff" ContentType="image/tiff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ppt/slides/slide8.xml" ContentType="application/vnd.openxmlformats-officedocument.presentationml.slide+xml"/>
  <Override PartName="/ppt/slides/slide15.xml" ContentType="application/vnd.openxmlformats-officedocument.presentationml.slide+xml"/>
  <Default Extension="bin" ContentType="application/vnd.openxmlformats-officedocument.presentationml.printerSettings"/>
  <Default Extension="rels" ContentType="application/vnd.openxmlformats-package.relationships+xml"/>
  <Override PartName="/ppt/slides/slide9.xml" ContentType="application/vnd.openxmlformats-officedocument.presentationml.slide+xml"/>
  <Override PartName="/ppt/slides/slide6.xml" ContentType="application/vnd.openxmlformats-officedocument.presentationml.slide+xml"/>
  <Override PartName="/ppt/slides/slide16.xml" ContentType="application/vnd.openxmlformats-officedocument.presentationml.slide+xml"/>
  <Default Extension="gif" ContentType="image/gif"/>
  <Override PartName="/ppt/slides/slide1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76" r:id="rId8"/>
    <p:sldId id="262" r:id="rId9"/>
    <p:sldId id="263" r:id="rId10"/>
    <p:sldId id="277" r:id="rId11"/>
    <p:sldId id="278" r:id="rId12"/>
    <p:sldId id="264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65" r:id="rId22"/>
    <p:sldId id="279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/>
  <p:clrMru>
    <a:srgbClr val="C77713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>
    <p:restoredLeft sz="15591" autoAdjust="0"/>
    <p:restoredTop sz="94625" autoAdjust="0"/>
  </p:normalViewPr>
  <p:slideViewPr>
    <p:cSldViewPr snapToObjects="1">
      <p:cViewPr varScale="1">
        <p:scale>
          <a:sx n="116" d="100"/>
          <a:sy n="116" d="100"/>
        </p:scale>
        <p:origin x="-672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848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7" Type="http://schemas.openxmlformats.org/officeDocument/2006/relationships/slide" Target="slides/slide6.xml"/><Relationship Id="rId1" Type="http://schemas.openxmlformats.org/officeDocument/2006/relationships/slideMaster" Target="slideMasters/slideMaster1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0" Type="http://schemas.openxmlformats.org/officeDocument/2006/relationships/slide" Target="slides/slide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9" Type="http://schemas.openxmlformats.org/officeDocument/2006/relationships/slide" Target="slides/slide8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7" Type="http://schemas.openxmlformats.org/officeDocument/2006/relationships/presProps" Target="presProps.xml"/><Relationship Id="rId14" Type="http://schemas.openxmlformats.org/officeDocument/2006/relationships/slide" Target="slides/slide13.xml"/><Relationship Id="rId23" Type="http://schemas.openxmlformats.org/officeDocument/2006/relationships/slide" Target="slides/slide22.xml"/><Relationship Id="rId4" Type="http://schemas.openxmlformats.org/officeDocument/2006/relationships/slide" Target="slides/slide3.xml"/><Relationship Id="rId28" Type="http://schemas.openxmlformats.org/officeDocument/2006/relationships/viewProps" Target="viewProps.xml"/><Relationship Id="rId26" Type="http://schemas.openxmlformats.org/officeDocument/2006/relationships/printerSettings" Target="printerSettings/printerSettings1.bin"/><Relationship Id="rId30" Type="http://schemas.openxmlformats.org/officeDocument/2006/relationships/tableStyles" Target="tableStyles.xml"/><Relationship Id="rId11" Type="http://schemas.openxmlformats.org/officeDocument/2006/relationships/slide" Target="slides/slide10.xml"/><Relationship Id="rId29" Type="http://schemas.openxmlformats.org/officeDocument/2006/relationships/theme" Target="theme/theme1.xml"/><Relationship Id="rId6" Type="http://schemas.openxmlformats.org/officeDocument/2006/relationships/slide" Target="slides/slide5.xml"/><Relationship Id="rId16" Type="http://schemas.openxmlformats.org/officeDocument/2006/relationships/slide" Target="slides/slide1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2" Type="http://schemas.openxmlformats.org/officeDocument/2006/relationships/slide" Target="slides/slide21.xml"/><Relationship Id="rId21" Type="http://schemas.openxmlformats.org/officeDocument/2006/relationships/slide" Target="slides/slide20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C5BAB6-C5A2-C34F-A597-1576A9E5A414}" type="datetime1">
              <a:rPr lang="en-US" smtClean="0"/>
              <a:pPr/>
              <a:t>10/13/09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829FD4-C9C3-FC4C-A59F-FEC5B343BF2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371D49-869D-2A44-85CE-877CE79897D6}" type="datetime1">
              <a:rPr lang="en-US" smtClean="0"/>
              <a:pPr/>
              <a:t>10/13/09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B55507-46CD-F649-AEDA-EDB833CC136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55507-46CD-F649-AEDA-EDB833CC1367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999A-F662-E944-9EC1-08B7B0D822C4}" type="datetime1">
              <a:rPr lang="en-US" smtClean="0"/>
              <a:pPr/>
              <a:t>10/13/09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M.Orrù</a:t>
            </a:r>
            <a:r>
              <a:rPr lang="en-US" dirty="0" smtClean="0"/>
              <a:t> (INFN-CNAF)    -     INFN OCCI implementation on Grid Infrastructure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B8C3D-8291-BE4C-9857-D86482830C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E0516-9A10-B64D-B1CB-B26DDCA41048}" type="datetime1">
              <a:rPr lang="en-US" smtClean="0"/>
              <a:pPr/>
              <a:t>10/13/09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M.Orrù</a:t>
            </a:r>
            <a:r>
              <a:rPr lang="en-US" dirty="0" smtClean="0"/>
              <a:t> (INFN-CNAF)    -     INFN OCCI implementation on Grid Infrastructure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B8C3D-8291-BE4C-9857-D86482830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DC153-2D4E-D546-B7E0-47C26C1D4EBE}" type="datetime1">
              <a:rPr lang="en-US" smtClean="0"/>
              <a:pPr/>
              <a:t>10/13/09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M.Orrù</a:t>
            </a:r>
            <a:r>
              <a:rPr lang="en-US" dirty="0" smtClean="0"/>
              <a:t> (INFN-CNAF)    -     INFN OCCI implementation on Grid Infrastructure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B8C3D-8291-BE4C-9857-D86482830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B431E-9E5C-F04E-8A56-E3DB2BE116AF}" type="datetime1">
              <a:rPr lang="en-US" smtClean="0"/>
              <a:pPr/>
              <a:t>10/13/09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M.Orrù</a:t>
            </a:r>
            <a:r>
              <a:rPr lang="en-US" dirty="0" smtClean="0"/>
              <a:t> (INFN-CNAF)    -     INFN OCCI implementation on Grid Infrastructure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B8C3D-8291-BE4C-9857-D86482830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666DA-B5D9-0B41-8D11-D9C3A9A27EFE}" type="datetime1">
              <a:rPr lang="en-US" smtClean="0"/>
              <a:pPr/>
              <a:t>10/13/09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M.Orrù</a:t>
            </a:r>
            <a:r>
              <a:rPr lang="en-US" dirty="0" smtClean="0"/>
              <a:t> (INFN-CNAF)    -     INFN OCCI implementation on Grid Infrastructure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D7187-B421-F641-B52D-FD62DDEF333F}" type="datetime1">
              <a:rPr lang="en-US" smtClean="0"/>
              <a:pPr/>
              <a:t>10/13/09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M.Orrù</a:t>
            </a:r>
            <a:r>
              <a:rPr lang="en-US" dirty="0" smtClean="0"/>
              <a:t> (INFN-CNAF)    -     INFN OCCI implementation on Grid Infrastructure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B8C3D-8291-BE4C-9857-D86482830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A23C1-F63B-1A44-8550-3DE1D9C867E7}" type="datetime1">
              <a:rPr lang="en-US" smtClean="0"/>
              <a:pPr/>
              <a:t>10/13/09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M.Orrù</a:t>
            </a:r>
            <a:r>
              <a:rPr lang="en-US" dirty="0" smtClean="0"/>
              <a:t> (INFN-CNAF)    -     INFN OCCI implementation on Grid Infrastructure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B8C3D-8291-BE4C-9857-D86482830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4AA94-E919-3D49-8069-7B84711EFAF8}" type="datetime1">
              <a:rPr lang="en-US" smtClean="0"/>
              <a:pPr/>
              <a:t>10/13/09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M.Orrù</a:t>
            </a:r>
            <a:r>
              <a:rPr lang="en-US" dirty="0" smtClean="0"/>
              <a:t> (INFN-CNAF)    -     INFN OCCI implementation on Grid Infrastructure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B8C3D-8291-BE4C-9857-D86482830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1CF5-9DCD-8549-B9A5-8937367C1F17}" type="datetime1">
              <a:rPr lang="en-US" smtClean="0"/>
              <a:pPr/>
              <a:t>10/13/09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M.Orrù</a:t>
            </a:r>
            <a:r>
              <a:rPr lang="en-US" dirty="0" smtClean="0"/>
              <a:t> (INFN-CNAF)    -     INFN OCCI implementation on Grid Infrastructure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B8C3D-8291-BE4C-9857-D86482830C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4F717-DADE-F748-9788-CE379FE8207D}" type="datetime1">
              <a:rPr lang="en-US" smtClean="0"/>
              <a:pPr/>
              <a:t>10/13/09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M.Orrù</a:t>
            </a:r>
            <a:r>
              <a:rPr lang="en-US" dirty="0" smtClean="0"/>
              <a:t> (INFN-CNAF)    -     INFN OCCI implementation on Grid Infrastructure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B8C3D-8291-BE4C-9857-D86482830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5C92B-647B-B346-8D48-A9DB7FDA9168}" type="datetime1">
              <a:rPr lang="en-US" smtClean="0"/>
              <a:pPr/>
              <a:t>10/13/09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M.Orrù</a:t>
            </a:r>
            <a:r>
              <a:rPr lang="en-US" dirty="0" smtClean="0"/>
              <a:t> (INFN-CNAF)    -     INFN OCCI implementation on Grid Infrastructure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B8C3D-8291-BE4C-9857-D86482830C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</a:lstStyle>
          <a:p>
            <a:fld id="{8947126E-FAA8-9949-9659-B8D0B8943736}" type="datetime1">
              <a:rPr lang="en-US" smtClean="0"/>
              <a:pPr/>
              <a:t>10/13/09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</a:lstStyle>
          <a:p>
            <a:r>
              <a:rPr lang="en-US" dirty="0" err="1" smtClean="0"/>
              <a:t>M.Orrù</a:t>
            </a:r>
            <a:r>
              <a:rPr lang="en-US" dirty="0" smtClean="0"/>
              <a:t> (INFN-CNAF)    -     INFN OCCI implementation on Grid Infrastructure</a:t>
            </a:r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</a:lstStyle>
          <a:p>
            <a:fld id="{C96B8C3D-8291-BE4C-9857-D86482830C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r:id="rId1"/>
    <p:sldLayoutId r:id="rId2"/>
    <p:sldLayoutId r:id="rId3"/>
    <p:sldLayoutId r:id="rId4"/>
    <p:sldLayoutId r:id="rId5"/>
    <p:sldLayoutId r:id="rId6"/>
    <p:sldLayoutId r:id="rId7"/>
    <p:sldLayoutId r:id="rId8"/>
    <p:sldLayoutId r:id="rId9"/>
    <p:sldLayoutId r:id="rId10"/>
    <p:sldLayoutId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3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3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Relationship Id="rId3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Relationship Id="rId3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Relationship Id="rId3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Relationship Id="rId3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Relationship Id="rId3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Relationship Id="rId3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Relationship Id="rId3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Relationship Id="rId3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3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Relationship Id="rId3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3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3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3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3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INFN OCCI implementation </a:t>
            </a:r>
            <a:br>
              <a:rPr lang="en-US" dirty="0" smtClean="0"/>
            </a:br>
            <a:r>
              <a:rPr lang="en-US" dirty="0" smtClean="0"/>
              <a:t>on Grid Infrastructure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7008" y="3352800"/>
            <a:ext cx="7406640" cy="1752600"/>
          </a:xfrm>
          <a:effectLst/>
        </p:spPr>
        <p:txBody>
          <a:bodyPr anchor="ctr"/>
          <a:lstStyle/>
          <a:p>
            <a:pPr algn="ctr">
              <a:spcAft>
                <a:spcPts val="1200"/>
              </a:spcAft>
            </a:pPr>
            <a:r>
              <a:rPr lang="en-US" dirty="0" smtClean="0"/>
              <a:t>Michele Orrù</a:t>
            </a:r>
          </a:p>
          <a:p>
            <a:pPr algn="ctr">
              <a:spcAft>
                <a:spcPts val="1200"/>
              </a:spcAft>
            </a:pPr>
            <a:r>
              <a:rPr lang="en-US" dirty="0" smtClean="0"/>
              <a:t>INFN-CNAF</a:t>
            </a:r>
          </a:p>
          <a:p>
            <a:pPr algn="ctr">
              <a:spcAft>
                <a:spcPts val="1200"/>
              </a:spcAft>
            </a:pPr>
            <a:r>
              <a:rPr lang="en-US" dirty="0" smtClean="0"/>
              <a:t>OGF27, 13/10/2009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B8C3D-8291-BE4C-9857-D86482830C34}" type="slidenum">
              <a:rPr lang="en-US" b="1" smtClean="0"/>
              <a:pPr/>
              <a:t>1</a:t>
            </a:fld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1400" y="6553200"/>
            <a:ext cx="5257800" cy="228600"/>
          </a:xfrm>
        </p:spPr>
        <p:txBody>
          <a:bodyPr/>
          <a:lstStyle/>
          <a:p>
            <a:r>
              <a:rPr lang="en-US" dirty="0" err="1" smtClean="0"/>
              <a:t>M.Orrù</a:t>
            </a:r>
            <a:r>
              <a:rPr lang="en-US" dirty="0" smtClean="0"/>
              <a:t> (INFN-CNAF)           INFN OCCI implementation on Grid Infrastructure</a:t>
            </a:r>
            <a:endParaRPr lang="en-US" dirty="0"/>
          </a:p>
        </p:txBody>
      </p:sp>
      <p:pic>
        <p:nvPicPr>
          <p:cNvPr id="6" name="Picture 5" descr="infn-logo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432" y="5925855"/>
            <a:ext cx="951168" cy="932145"/>
          </a:xfrm>
          <a:prstGeom prst="rect">
            <a:avLst/>
          </a:prstGeom>
        </p:spPr>
      </p:pic>
      <p:pic>
        <p:nvPicPr>
          <p:cNvPr id="7" name="Picture 6" descr="LogoOGF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5994104"/>
            <a:ext cx="1085850" cy="6228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OCCI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990600"/>
          </a:xfrm>
        </p:spPr>
        <p:txBody>
          <a:bodyPr>
            <a:normAutofit/>
          </a:bodyPr>
          <a:lstStyle/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B8C3D-8291-BE4C-9857-D86482830C34}" type="slidenum">
              <a:rPr lang="en-US" b="1" smtClean="0"/>
              <a:pPr/>
              <a:t>10</a:t>
            </a:fld>
            <a:endParaRPr lang="en-US" b="1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1400" y="6553200"/>
            <a:ext cx="5257800" cy="228600"/>
          </a:xfrm>
        </p:spPr>
        <p:txBody>
          <a:bodyPr/>
          <a:lstStyle/>
          <a:p>
            <a:r>
              <a:rPr lang="en-US" dirty="0" err="1" smtClean="0"/>
              <a:t>M.Orrù</a:t>
            </a:r>
            <a:r>
              <a:rPr lang="en-US" dirty="0" smtClean="0"/>
              <a:t> (INFN-CNAF)           INFN OCCI implementation on Grid Infrastructure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2247900" y="3434089"/>
            <a:ext cx="571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IaaS Application internal architecture</a:t>
            </a:r>
          </a:p>
          <a:p>
            <a:endParaRPr lang="en-US" sz="2800" dirty="0"/>
          </a:p>
        </p:txBody>
      </p:sp>
      <p:pic>
        <p:nvPicPr>
          <p:cNvPr id="8" name="Picture 7" descr="infn-logo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432" y="6158909"/>
            <a:ext cx="798768" cy="699091"/>
          </a:xfrm>
          <a:prstGeom prst="rect">
            <a:avLst/>
          </a:prstGeom>
        </p:spPr>
      </p:pic>
      <p:pic>
        <p:nvPicPr>
          <p:cNvPr id="9" name="Picture 8" descr="LogoOGF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6158909"/>
            <a:ext cx="1085850" cy="62289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588008" y="16002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lang="en-US" sz="2400" dirty="0" err="1" smtClean="0"/>
              <a:t>RESTful</a:t>
            </a:r>
            <a:r>
              <a:rPr lang="en-US" sz="2400" dirty="0" smtClean="0"/>
              <a:t> </a:t>
            </a:r>
            <a:r>
              <a:rPr lang="en-US" sz="2400" dirty="0" err="1" smtClean="0"/>
              <a:t>ws</a:t>
            </a:r>
            <a:r>
              <a:rPr lang="en-US" sz="2400" dirty="0" smtClean="0"/>
              <a:t> endpoints are defined in Spring’s application context XML files: following the “compute” descriptor. 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8800" y="2438400"/>
            <a:ext cx="4971584" cy="3600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C77713"/>
                </a:solidFill>
              </a:rPr>
              <a:t> &lt;bean id="</a:t>
            </a:r>
            <a:r>
              <a:rPr lang="en-US" sz="1200" dirty="0" smtClean="0">
                <a:solidFill>
                  <a:srgbClr val="008000"/>
                </a:solidFill>
              </a:rPr>
              <a:t>root</a:t>
            </a:r>
            <a:r>
              <a:rPr lang="en-US" sz="1200" dirty="0" smtClean="0">
                <a:solidFill>
                  <a:srgbClr val="C77713"/>
                </a:solidFill>
              </a:rPr>
              <a:t>" class="</a:t>
            </a:r>
            <a:r>
              <a:rPr lang="en-US" sz="1200" dirty="0" err="1" smtClean="0">
                <a:solidFill>
                  <a:srgbClr val="008000"/>
                </a:solidFill>
              </a:rPr>
              <a:t>org.restlet.ext.spring.SpringRouter</a:t>
            </a:r>
            <a:r>
              <a:rPr lang="en-US" sz="1200" dirty="0" smtClean="0">
                <a:solidFill>
                  <a:srgbClr val="C77713"/>
                </a:solidFill>
              </a:rPr>
              <a:t>"&gt;</a:t>
            </a:r>
          </a:p>
          <a:p>
            <a:r>
              <a:rPr lang="en-US" sz="1200" dirty="0" smtClean="0">
                <a:solidFill>
                  <a:srgbClr val="C77713"/>
                </a:solidFill>
              </a:rPr>
              <a:t>		&lt;property name="</a:t>
            </a:r>
            <a:r>
              <a:rPr lang="en-US" sz="1200" dirty="0" smtClean="0">
                <a:solidFill>
                  <a:srgbClr val="008000"/>
                </a:solidFill>
              </a:rPr>
              <a:t>attachments</a:t>
            </a:r>
            <a:r>
              <a:rPr lang="en-US" sz="1200" dirty="0" smtClean="0">
                <a:solidFill>
                  <a:srgbClr val="C77713"/>
                </a:solidFill>
              </a:rPr>
              <a:t>"&gt;</a:t>
            </a:r>
          </a:p>
          <a:p>
            <a:r>
              <a:rPr lang="en-US" sz="1200" dirty="0" smtClean="0">
                <a:solidFill>
                  <a:srgbClr val="C77713"/>
                </a:solidFill>
              </a:rPr>
              <a:t>			&lt;map&gt;</a:t>
            </a:r>
          </a:p>
          <a:p>
            <a:r>
              <a:rPr lang="en-US" sz="1200" dirty="0" smtClean="0">
                <a:solidFill>
                  <a:srgbClr val="C77713"/>
                </a:solidFill>
              </a:rPr>
              <a:t>                &lt;entry key="</a:t>
            </a:r>
            <a:r>
              <a:rPr lang="en-US" sz="1200" dirty="0" smtClean="0">
                <a:solidFill>
                  <a:srgbClr val="008000"/>
                </a:solidFill>
              </a:rPr>
              <a:t>/compute/{</a:t>
            </a:r>
            <a:r>
              <a:rPr lang="en-US" sz="1200" dirty="0" err="1" smtClean="0">
                <a:solidFill>
                  <a:srgbClr val="008000"/>
                </a:solidFill>
              </a:rPr>
              <a:t>computeId</a:t>
            </a:r>
            <a:r>
              <a:rPr lang="en-US" sz="1200" dirty="0" smtClean="0">
                <a:solidFill>
                  <a:srgbClr val="008000"/>
                </a:solidFill>
              </a:rPr>
              <a:t>}</a:t>
            </a:r>
            <a:r>
              <a:rPr lang="en-US" sz="1200" dirty="0" smtClean="0">
                <a:solidFill>
                  <a:srgbClr val="C77713"/>
                </a:solidFill>
              </a:rPr>
              <a:t>"&gt;</a:t>
            </a:r>
          </a:p>
          <a:p>
            <a:r>
              <a:rPr lang="en-US" sz="1200" dirty="0" smtClean="0">
                <a:solidFill>
                  <a:srgbClr val="C77713"/>
                </a:solidFill>
              </a:rPr>
              <a:t>                &lt;bean class="</a:t>
            </a:r>
            <a:r>
              <a:rPr lang="en-US" sz="1200" dirty="0" err="1" smtClean="0">
                <a:solidFill>
                  <a:srgbClr val="008000"/>
                </a:solidFill>
              </a:rPr>
              <a:t>org.restlet.ext.spring.SpringBeanFinder</a:t>
            </a:r>
            <a:r>
              <a:rPr lang="en-US" sz="1200" dirty="0" smtClean="0">
                <a:solidFill>
                  <a:srgbClr val="C77713"/>
                </a:solidFill>
              </a:rPr>
              <a:t>"&gt;</a:t>
            </a:r>
          </a:p>
          <a:p>
            <a:r>
              <a:rPr lang="en-US" sz="1200" dirty="0" smtClean="0">
                <a:solidFill>
                  <a:srgbClr val="C77713"/>
                </a:solidFill>
              </a:rPr>
              <a:t>                        &lt;lookup-method name="</a:t>
            </a:r>
            <a:r>
              <a:rPr lang="en-US" sz="1200" dirty="0" smtClean="0">
                <a:solidFill>
                  <a:srgbClr val="008000"/>
                </a:solidFill>
              </a:rPr>
              <a:t>create</a:t>
            </a:r>
            <a:r>
              <a:rPr lang="en-US" sz="1200" dirty="0" smtClean="0">
                <a:solidFill>
                  <a:srgbClr val="C77713"/>
                </a:solidFill>
              </a:rPr>
              <a:t>"</a:t>
            </a:r>
          </a:p>
          <a:p>
            <a:r>
              <a:rPr lang="en-US" sz="1200" dirty="0" smtClean="0">
                <a:solidFill>
                  <a:srgbClr val="C77713"/>
                </a:solidFill>
              </a:rPr>
              <a:t>                                 bean="</a:t>
            </a:r>
            <a:r>
              <a:rPr lang="en-US" sz="1200" dirty="0" err="1" smtClean="0">
                <a:solidFill>
                  <a:srgbClr val="008000"/>
                </a:solidFill>
              </a:rPr>
              <a:t>computeResource</a:t>
            </a:r>
            <a:r>
              <a:rPr lang="en-US" sz="1200" dirty="0" smtClean="0">
                <a:solidFill>
                  <a:srgbClr val="C77713"/>
                </a:solidFill>
              </a:rPr>
              <a:t>"/&gt;</a:t>
            </a:r>
          </a:p>
          <a:p>
            <a:r>
              <a:rPr lang="en-US" sz="1200" dirty="0" smtClean="0">
                <a:solidFill>
                  <a:srgbClr val="C77713"/>
                </a:solidFill>
              </a:rPr>
              <a:t>                        &lt;property name="</a:t>
            </a:r>
            <a:r>
              <a:rPr lang="en-US" sz="1200" dirty="0" err="1" smtClean="0">
                <a:solidFill>
                  <a:srgbClr val="008000"/>
                </a:solidFill>
              </a:rPr>
              <a:t>beanName</a:t>
            </a:r>
            <a:r>
              <a:rPr lang="en-US" sz="1200" dirty="0" smtClean="0">
                <a:solidFill>
                  <a:srgbClr val="C77713"/>
                </a:solidFill>
              </a:rPr>
              <a:t>" value="</a:t>
            </a:r>
            <a:r>
              <a:rPr lang="en-US" sz="1200" dirty="0" err="1" smtClean="0">
                <a:solidFill>
                  <a:srgbClr val="008000"/>
                </a:solidFill>
              </a:rPr>
              <a:t>computeResource</a:t>
            </a:r>
            <a:r>
              <a:rPr lang="en-US" sz="1200" dirty="0" smtClean="0">
                <a:solidFill>
                  <a:srgbClr val="C77713"/>
                </a:solidFill>
              </a:rPr>
              <a:t>" /&gt;</a:t>
            </a:r>
          </a:p>
          <a:p>
            <a:r>
              <a:rPr lang="en-US" sz="1200" dirty="0" smtClean="0">
                <a:solidFill>
                  <a:srgbClr val="C77713"/>
                </a:solidFill>
              </a:rPr>
              <a:t>                    &lt;/bean&gt;</a:t>
            </a:r>
          </a:p>
          <a:p>
            <a:r>
              <a:rPr lang="en-US" sz="1200" dirty="0" smtClean="0">
                <a:solidFill>
                  <a:srgbClr val="C77713"/>
                </a:solidFill>
              </a:rPr>
              <a:t>                &lt;/entry&gt;</a:t>
            </a:r>
          </a:p>
          <a:p>
            <a:r>
              <a:rPr lang="en-US" sz="1200" dirty="0" smtClean="0">
                <a:solidFill>
                  <a:srgbClr val="C77713"/>
                </a:solidFill>
              </a:rPr>
              <a:t>			&lt;/map&gt;</a:t>
            </a:r>
          </a:p>
          <a:p>
            <a:r>
              <a:rPr lang="en-US" sz="1200" dirty="0" smtClean="0">
                <a:solidFill>
                  <a:srgbClr val="C77713"/>
                </a:solidFill>
              </a:rPr>
              <a:t>		&lt;/property&gt;</a:t>
            </a:r>
          </a:p>
          <a:p>
            <a:r>
              <a:rPr lang="en-US" sz="1200" dirty="0" smtClean="0">
                <a:solidFill>
                  <a:srgbClr val="C77713"/>
                </a:solidFill>
              </a:rPr>
              <a:t>	&lt;/bean&gt;</a:t>
            </a:r>
          </a:p>
          <a:p>
            <a:endParaRPr lang="en-US" sz="1200" dirty="0" smtClean="0">
              <a:solidFill>
                <a:srgbClr val="C77713"/>
              </a:solidFill>
            </a:endParaRPr>
          </a:p>
          <a:p>
            <a:r>
              <a:rPr lang="en-US" sz="1200" dirty="0" smtClean="0">
                <a:solidFill>
                  <a:srgbClr val="C77713"/>
                </a:solidFill>
              </a:rPr>
              <a:t>    &lt;bean name="</a:t>
            </a:r>
            <a:r>
              <a:rPr lang="en-US" sz="1200" dirty="0" err="1" smtClean="0">
                <a:solidFill>
                  <a:srgbClr val="008000"/>
                </a:solidFill>
              </a:rPr>
              <a:t>computeResource</a:t>
            </a:r>
            <a:r>
              <a:rPr lang="en-US" sz="1200" dirty="0" smtClean="0">
                <a:solidFill>
                  <a:srgbClr val="C77713"/>
                </a:solidFill>
              </a:rPr>
              <a:t>"</a:t>
            </a:r>
          </a:p>
          <a:p>
            <a:r>
              <a:rPr lang="en-US" sz="1200" dirty="0" smtClean="0">
                <a:solidFill>
                  <a:srgbClr val="C77713"/>
                </a:solidFill>
              </a:rPr>
              <a:t>          class="</a:t>
            </a:r>
            <a:r>
              <a:rPr lang="en-US" sz="1200" dirty="0" err="1" smtClean="0">
                <a:solidFill>
                  <a:srgbClr val="008000"/>
                </a:solidFill>
              </a:rPr>
              <a:t>com.infn.cnaf.resources.compute.ComputeResource</a:t>
            </a:r>
            <a:r>
              <a:rPr lang="en-US" sz="1200" dirty="0" smtClean="0">
                <a:solidFill>
                  <a:srgbClr val="C77713"/>
                </a:solidFill>
              </a:rPr>
              <a:t>"</a:t>
            </a:r>
          </a:p>
          <a:p>
            <a:r>
              <a:rPr lang="en-US" sz="1200" dirty="0" smtClean="0">
                <a:solidFill>
                  <a:srgbClr val="C77713"/>
                </a:solidFill>
              </a:rPr>
              <a:t>          scope="</a:t>
            </a:r>
            <a:r>
              <a:rPr lang="en-US" sz="1200" dirty="0" smtClean="0">
                <a:solidFill>
                  <a:srgbClr val="008000"/>
                </a:solidFill>
              </a:rPr>
              <a:t>prototype</a:t>
            </a:r>
            <a:r>
              <a:rPr lang="en-US" sz="1200" dirty="0" smtClean="0">
                <a:solidFill>
                  <a:srgbClr val="C77713"/>
                </a:solidFill>
              </a:rPr>
              <a:t>"&gt;</a:t>
            </a:r>
          </a:p>
          <a:p>
            <a:r>
              <a:rPr lang="en-US" sz="1200" dirty="0" smtClean="0">
                <a:solidFill>
                  <a:srgbClr val="C77713"/>
                </a:solidFill>
              </a:rPr>
              <a:t>        &lt;property name="</a:t>
            </a:r>
            <a:r>
              <a:rPr lang="en-US" sz="1200" dirty="0" err="1" smtClean="0">
                <a:solidFill>
                  <a:srgbClr val="008000"/>
                </a:solidFill>
              </a:rPr>
              <a:t>batchSystemController</a:t>
            </a:r>
            <a:r>
              <a:rPr lang="en-US" sz="1200" dirty="0" smtClean="0">
                <a:solidFill>
                  <a:srgbClr val="C77713"/>
                </a:solidFill>
              </a:rPr>
              <a:t>" ref="</a:t>
            </a:r>
            <a:r>
              <a:rPr lang="en-US" sz="1200" dirty="0" err="1" smtClean="0">
                <a:solidFill>
                  <a:srgbClr val="008000"/>
                </a:solidFill>
              </a:rPr>
              <a:t>bsController</a:t>
            </a:r>
            <a:r>
              <a:rPr lang="en-US" sz="1200" dirty="0" smtClean="0">
                <a:solidFill>
                  <a:srgbClr val="C77713"/>
                </a:solidFill>
              </a:rPr>
              <a:t>" /&gt;</a:t>
            </a:r>
          </a:p>
          <a:p>
            <a:r>
              <a:rPr lang="en-US" sz="1200" dirty="0" smtClean="0">
                <a:solidFill>
                  <a:srgbClr val="C77713"/>
                </a:solidFill>
              </a:rPr>
              <a:t>    &lt;/bean&gt;</a:t>
            </a:r>
            <a:endParaRPr lang="en-US" sz="1200" dirty="0">
              <a:solidFill>
                <a:srgbClr val="C7771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OCCI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990600"/>
          </a:xfrm>
        </p:spPr>
        <p:txBody>
          <a:bodyPr>
            <a:normAutofit/>
          </a:bodyPr>
          <a:lstStyle/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B8C3D-8291-BE4C-9857-D86482830C34}" type="slidenum">
              <a:rPr lang="en-US" b="1" smtClean="0"/>
              <a:pPr/>
              <a:t>11</a:t>
            </a:fld>
            <a:endParaRPr lang="en-US" b="1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1400" y="6553200"/>
            <a:ext cx="5257800" cy="228600"/>
          </a:xfrm>
        </p:spPr>
        <p:txBody>
          <a:bodyPr/>
          <a:lstStyle/>
          <a:p>
            <a:r>
              <a:rPr lang="en-US" dirty="0" err="1" smtClean="0"/>
              <a:t>M.Orrù</a:t>
            </a:r>
            <a:r>
              <a:rPr lang="en-US" dirty="0" smtClean="0"/>
              <a:t> (INFN-CNAF)           INFN OCCI implementation on Grid Infrastructure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2133600" y="3548389"/>
            <a:ext cx="5486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IaaS Application internal architecture</a:t>
            </a:r>
          </a:p>
          <a:p>
            <a:endParaRPr lang="en-US" sz="2800" dirty="0"/>
          </a:p>
        </p:txBody>
      </p:sp>
      <p:pic>
        <p:nvPicPr>
          <p:cNvPr id="8" name="Picture 7" descr="infn-logo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432" y="6158909"/>
            <a:ext cx="798768" cy="699091"/>
          </a:xfrm>
          <a:prstGeom prst="rect">
            <a:avLst/>
          </a:prstGeom>
        </p:spPr>
      </p:pic>
      <p:pic>
        <p:nvPicPr>
          <p:cNvPr id="9" name="Picture 8" descr="LogoOGF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6158909"/>
            <a:ext cx="1085850" cy="62289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588008" y="16002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lang="en-US" sz="2400" dirty="0" smtClean="0"/>
              <a:t>Operations are mapped to HTTP verbs with annotation metadata (@Get, @Post, @Put, @Delete)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lang="en-US" sz="2400" dirty="0" smtClean="0"/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lang="en-US" sz="2400" dirty="0" smtClean="0"/>
          </a:p>
          <a:p>
            <a:pPr marL="365760" indent="-283464" defTabSz="914400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</a:pPr>
            <a:endParaRPr lang="en-US" sz="2400" dirty="0" smtClean="0"/>
          </a:p>
          <a:p>
            <a:pPr marL="365760" indent="-283464" defTabSz="914400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</a:pPr>
            <a:r>
              <a:rPr lang="en-US" sz="2400" dirty="0" smtClean="0"/>
              <a:t>Right now only plain-text format is supported on responses</a:t>
            </a:r>
          </a:p>
          <a:p>
            <a:pPr marL="365760" indent="-283464" defTabSz="914400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</a:pPr>
            <a:r>
              <a:rPr lang="en-US" sz="2400" dirty="0" smtClean="0"/>
              <a:t>We are integrating ATOM and JSON formats:</a:t>
            </a:r>
          </a:p>
          <a:p>
            <a:pPr marL="365760" indent="-283464" defTabSz="91440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2400" dirty="0" smtClean="0"/>
              <a:t>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lang="en-US" sz="2400" dirty="0" smtClean="0"/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lang="en-US" sz="2400" dirty="0" smtClean="0"/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lang="en-US" sz="2400" dirty="0" smtClean="0"/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8800" y="2438400"/>
            <a:ext cx="1846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C77713"/>
                </a:solidFill>
              </a:rPr>
              <a:t> </a:t>
            </a:r>
            <a:endParaRPr lang="en-US" sz="1200" dirty="0">
              <a:solidFill>
                <a:srgbClr val="C77713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35608" y="2438400"/>
            <a:ext cx="727310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lvl="0" indent="-283464" defTabSz="91440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1400" dirty="0" smtClean="0"/>
              <a:t>     </a:t>
            </a:r>
            <a:r>
              <a:rPr lang="en-US" sz="1400" dirty="0" smtClean="0">
                <a:solidFill>
                  <a:srgbClr val="C77713"/>
                </a:solidFill>
              </a:rPr>
              <a:t>@Post</a:t>
            </a:r>
          </a:p>
          <a:p>
            <a:pPr marL="365760" lvl="0" indent="-283464" defTabSz="91440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1400" dirty="0" smtClean="0"/>
              <a:t>	public </a:t>
            </a:r>
            <a:r>
              <a:rPr sz="1400" dirty="0" smtClean="0"/>
              <a:t>Representation</a:t>
            </a:r>
            <a:r>
              <a:rPr lang="en-US" sz="1400" dirty="0" smtClean="0"/>
              <a:t> storeRepresentation(Representation entity) {</a:t>
            </a:r>
          </a:p>
          <a:p>
            <a:pPr marL="365760" lvl="0" indent="-283464" defTabSz="91440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1400" dirty="0" smtClean="0"/>
              <a:t>		if (entity.getMediaType().equals(MediaType.APPLICATION_WWW_FORM, true)) {…}} </a:t>
            </a:r>
          </a:p>
          <a:p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1435608" y="5105400"/>
            <a:ext cx="727310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lvl="0" indent="-283464" defTabSz="91440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1400" dirty="0" smtClean="0"/>
              <a:t>     </a:t>
            </a:r>
            <a:r>
              <a:rPr lang="en-US" sz="1400" dirty="0" smtClean="0">
                <a:solidFill>
                  <a:srgbClr val="C77713"/>
                </a:solidFill>
              </a:rPr>
              <a:t>@</a:t>
            </a:r>
            <a:r>
              <a:rPr lang="en-US" sz="1400" dirty="0" err="1" smtClean="0">
                <a:solidFill>
                  <a:srgbClr val="C77713"/>
                </a:solidFill>
              </a:rPr>
              <a:t>Get(“json</a:t>
            </a:r>
            <a:r>
              <a:rPr lang="en-US" sz="1400" dirty="0" smtClean="0">
                <a:solidFill>
                  <a:srgbClr val="C77713"/>
                </a:solidFill>
              </a:rPr>
              <a:t>”)</a:t>
            </a:r>
          </a:p>
          <a:p>
            <a:pPr marL="365760" lvl="0" indent="-283464" defTabSz="91440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sz="1400" dirty="0" smtClean="0"/>
              <a:t>	public </a:t>
            </a:r>
            <a:r>
              <a:rPr sz="1400" dirty="0" smtClean="0"/>
              <a:t>Representation</a:t>
            </a:r>
            <a:r>
              <a:rPr lang="en-US" sz="1400" dirty="0" smtClean="0"/>
              <a:t> toJson() {…} </a:t>
            </a:r>
          </a:p>
          <a:p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8077200" cy="762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Flow of control: create compute resource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B8C3D-8291-BE4C-9857-D86482830C34}" type="slidenum">
              <a:rPr lang="en-US" b="1" smtClean="0"/>
              <a:pPr/>
              <a:t>12</a:t>
            </a:fld>
            <a:endParaRPr lang="en-US" b="1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1400" y="6553200"/>
            <a:ext cx="5257800" cy="228600"/>
          </a:xfrm>
        </p:spPr>
        <p:txBody>
          <a:bodyPr/>
          <a:lstStyle/>
          <a:p>
            <a:r>
              <a:rPr lang="en-US" dirty="0" err="1" smtClean="0"/>
              <a:t>M.Orrù</a:t>
            </a:r>
            <a:r>
              <a:rPr lang="en-US" dirty="0" smtClean="0"/>
              <a:t> (INFN-CNAF)           INFN OCCI implementation on Grid Infrastructure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1790698" y="3891290"/>
            <a:ext cx="4800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IaaS Application flow of control</a:t>
            </a:r>
          </a:p>
          <a:p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347990" y="1290934"/>
            <a:ext cx="871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0/8</a:t>
            </a:r>
            <a:endParaRPr lang="en-US" sz="2400" dirty="0"/>
          </a:p>
        </p:txBody>
      </p:sp>
      <p:pic>
        <p:nvPicPr>
          <p:cNvPr id="14" name="Picture 13" descr="infn-logo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432" y="6158909"/>
            <a:ext cx="798768" cy="699091"/>
          </a:xfrm>
          <a:prstGeom prst="rect">
            <a:avLst/>
          </a:prstGeom>
        </p:spPr>
      </p:pic>
      <p:pic>
        <p:nvPicPr>
          <p:cNvPr id="15" name="Picture 14" descr="LogoOGF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6158909"/>
            <a:ext cx="1085850" cy="622891"/>
          </a:xfrm>
          <a:prstGeom prst="rect">
            <a:avLst/>
          </a:prstGeom>
        </p:spPr>
      </p:pic>
      <p:pic>
        <p:nvPicPr>
          <p:cNvPr id="16" name="Content Placeholder 15" descr="APPLICATION-FLOW-LAYERED_base.png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66800" y="1004760"/>
            <a:ext cx="7867650" cy="522948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B8C3D-8291-BE4C-9857-D86482830C34}" type="slidenum">
              <a:rPr lang="en-US" b="1" smtClean="0"/>
              <a:pPr/>
              <a:t>13</a:t>
            </a:fld>
            <a:endParaRPr lang="en-US" b="1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1400" y="6553200"/>
            <a:ext cx="5257800" cy="228600"/>
          </a:xfrm>
        </p:spPr>
        <p:txBody>
          <a:bodyPr/>
          <a:lstStyle/>
          <a:p>
            <a:r>
              <a:rPr lang="en-US" dirty="0" err="1" smtClean="0"/>
              <a:t>M.Orrù</a:t>
            </a:r>
            <a:r>
              <a:rPr lang="en-US" dirty="0" smtClean="0"/>
              <a:t> (INFN-CNAF)           INFN OCCI implementation on Grid Infrastructure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8077200" cy="762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Flow of control: create compute resource</a:t>
            </a:r>
            <a:endParaRPr lang="en-US" sz="3600" dirty="0"/>
          </a:p>
        </p:txBody>
      </p:sp>
      <p:pic>
        <p:nvPicPr>
          <p:cNvPr id="18" name="Picture 17" descr="infn-logo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432" y="6158909"/>
            <a:ext cx="798768" cy="699091"/>
          </a:xfrm>
          <a:prstGeom prst="rect">
            <a:avLst/>
          </a:prstGeom>
        </p:spPr>
      </p:pic>
      <p:pic>
        <p:nvPicPr>
          <p:cNvPr id="19" name="Picture 18" descr="LogoOGF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6158909"/>
            <a:ext cx="1085850" cy="6228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16200000">
            <a:off x="-1790698" y="3891290"/>
            <a:ext cx="4800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IaaS Application flow of control</a:t>
            </a:r>
          </a:p>
          <a:p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347990" y="1290934"/>
            <a:ext cx="871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1/8</a:t>
            </a:r>
            <a:endParaRPr lang="en-US" sz="2400" dirty="0"/>
          </a:p>
        </p:txBody>
      </p:sp>
      <p:pic>
        <p:nvPicPr>
          <p:cNvPr id="15" name="Content Placeholder 14" descr="APPLICATION-FLOW-LAYERED_1.png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66800" y="1004760"/>
            <a:ext cx="7867650" cy="522948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B8C3D-8291-BE4C-9857-D86482830C34}" type="slidenum">
              <a:rPr lang="en-US" b="1" smtClean="0"/>
              <a:pPr/>
              <a:t>14</a:t>
            </a:fld>
            <a:endParaRPr lang="en-US" b="1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1400" y="6553200"/>
            <a:ext cx="5257800" cy="228600"/>
          </a:xfrm>
        </p:spPr>
        <p:txBody>
          <a:bodyPr/>
          <a:lstStyle/>
          <a:p>
            <a:r>
              <a:rPr lang="en-US" dirty="0" err="1" smtClean="0"/>
              <a:t>M.Orrù</a:t>
            </a:r>
            <a:r>
              <a:rPr lang="en-US" dirty="0" smtClean="0"/>
              <a:t> (INFN-CNAF)           INFN OCCI implementation on Grid Infrastructure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8077200" cy="762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Flow of control: create compute resource</a:t>
            </a:r>
            <a:endParaRPr lang="en-US" sz="3600" dirty="0"/>
          </a:p>
        </p:txBody>
      </p:sp>
      <p:pic>
        <p:nvPicPr>
          <p:cNvPr id="14" name="Picture 13" descr="infn-logo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432" y="6158909"/>
            <a:ext cx="798768" cy="699091"/>
          </a:xfrm>
          <a:prstGeom prst="rect">
            <a:avLst/>
          </a:prstGeom>
        </p:spPr>
      </p:pic>
      <p:pic>
        <p:nvPicPr>
          <p:cNvPr id="15" name="Picture 14" descr="LogoOGF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6158909"/>
            <a:ext cx="1085850" cy="62289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-1790698" y="3891290"/>
            <a:ext cx="4800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IaaS Application flow of control</a:t>
            </a:r>
          </a:p>
          <a:p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347990" y="1290934"/>
            <a:ext cx="871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2/8</a:t>
            </a:r>
            <a:endParaRPr lang="en-US" sz="2400" dirty="0"/>
          </a:p>
        </p:txBody>
      </p:sp>
      <p:pic>
        <p:nvPicPr>
          <p:cNvPr id="17" name="Content Placeholder 16" descr="APPLICATION-FLOW-LAYERED_2.png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66800" y="1004760"/>
            <a:ext cx="7867650" cy="522948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B8C3D-8291-BE4C-9857-D86482830C34}" type="slidenum">
              <a:rPr lang="en-US" b="1" smtClean="0"/>
              <a:pPr/>
              <a:t>15</a:t>
            </a:fld>
            <a:endParaRPr lang="en-US" b="1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1400" y="6553200"/>
            <a:ext cx="5257800" cy="228600"/>
          </a:xfrm>
        </p:spPr>
        <p:txBody>
          <a:bodyPr/>
          <a:lstStyle/>
          <a:p>
            <a:r>
              <a:rPr lang="en-US" dirty="0" err="1" smtClean="0"/>
              <a:t>M.Orrù</a:t>
            </a:r>
            <a:r>
              <a:rPr lang="en-US" dirty="0" smtClean="0"/>
              <a:t> (INFN-CNAF)           INFN OCCI implementation on Grid Infrastructure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8077200" cy="762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Flow of control: create compute resource</a:t>
            </a:r>
            <a:endParaRPr lang="en-US" sz="3600" dirty="0"/>
          </a:p>
        </p:txBody>
      </p:sp>
      <p:pic>
        <p:nvPicPr>
          <p:cNvPr id="19" name="Picture 18" descr="infn-logo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432" y="6158909"/>
            <a:ext cx="798768" cy="699091"/>
          </a:xfrm>
          <a:prstGeom prst="rect">
            <a:avLst/>
          </a:prstGeom>
        </p:spPr>
      </p:pic>
      <p:pic>
        <p:nvPicPr>
          <p:cNvPr id="20" name="Picture 19" descr="LogoOGF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6158909"/>
            <a:ext cx="1085850" cy="6228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16200000">
            <a:off x="-1790698" y="3891290"/>
            <a:ext cx="4800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IaaS Application flow of control</a:t>
            </a:r>
          </a:p>
          <a:p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347990" y="1290934"/>
            <a:ext cx="871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3/8</a:t>
            </a:r>
            <a:endParaRPr lang="en-US" sz="2400" dirty="0"/>
          </a:p>
        </p:txBody>
      </p:sp>
      <p:pic>
        <p:nvPicPr>
          <p:cNvPr id="14" name="Content Placeholder 13" descr="APPLICATION-FLOW-LAYERED_3.png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66800" y="1004760"/>
            <a:ext cx="7867650" cy="522948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B8C3D-8291-BE4C-9857-D86482830C34}" type="slidenum">
              <a:rPr lang="en-US" b="1" smtClean="0"/>
              <a:pPr/>
              <a:t>16</a:t>
            </a:fld>
            <a:endParaRPr lang="en-US" b="1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1400" y="6553200"/>
            <a:ext cx="5257800" cy="228600"/>
          </a:xfrm>
        </p:spPr>
        <p:txBody>
          <a:bodyPr/>
          <a:lstStyle/>
          <a:p>
            <a:r>
              <a:rPr lang="en-US" dirty="0" err="1" smtClean="0"/>
              <a:t>M.Orrù</a:t>
            </a:r>
            <a:r>
              <a:rPr lang="en-US" dirty="0" smtClean="0"/>
              <a:t> (INFN-CNAF)           INFN OCCI implementation on Grid Infrastructure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8077200" cy="762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Flow of control: create compute resource</a:t>
            </a:r>
            <a:endParaRPr lang="en-US" sz="3600" dirty="0"/>
          </a:p>
        </p:txBody>
      </p:sp>
      <p:pic>
        <p:nvPicPr>
          <p:cNvPr id="13" name="Picture 12" descr="infn-logo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432" y="6158909"/>
            <a:ext cx="798768" cy="699091"/>
          </a:xfrm>
          <a:prstGeom prst="rect">
            <a:avLst/>
          </a:prstGeom>
        </p:spPr>
      </p:pic>
      <p:pic>
        <p:nvPicPr>
          <p:cNvPr id="14" name="Picture 13" descr="LogoOGF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6158909"/>
            <a:ext cx="1085850" cy="62289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-1790698" y="3891290"/>
            <a:ext cx="4800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IaaS Application flow of control</a:t>
            </a:r>
          </a:p>
          <a:p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347990" y="1290934"/>
            <a:ext cx="871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4/8</a:t>
            </a:r>
            <a:endParaRPr lang="en-US" sz="2400" dirty="0"/>
          </a:p>
        </p:txBody>
      </p:sp>
      <p:pic>
        <p:nvPicPr>
          <p:cNvPr id="17" name="Content Placeholder 16" descr="APPLICATION-FLOW-LAYERED_4.png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66800" y="1004760"/>
            <a:ext cx="7867650" cy="522948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B8C3D-8291-BE4C-9857-D86482830C34}" type="slidenum">
              <a:rPr lang="en-US" b="1" smtClean="0"/>
              <a:pPr/>
              <a:t>17</a:t>
            </a:fld>
            <a:endParaRPr lang="en-US" b="1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1400" y="6553200"/>
            <a:ext cx="5257800" cy="228600"/>
          </a:xfrm>
        </p:spPr>
        <p:txBody>
          <a:bodyPr/>
          <a:lstStyle/>
          <a:p>
            <a:r>
              <a:rPr lang="en-US" dirty="0" err="1" smtClean="0"/>
              <a:t>M.Orrù</a:t>
            </a:r>
            <a:r>
              <a:rPr lang="en-US" dirty="0" smtClean="0"/>
              <a:t> (INFN-CNAF)           INFN OCCI implementation on Grid Infrastructure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8077200" cy="762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Flow of control: create compute resource</a:t>
            </a:r>
            <a:endParaRPr lang="en-US" sz="3600" dirty="0"/>
          </a:p>
        </p:txBody>
      </p:sp>
      <p:pic>
        <p:nvPicPr>
          <p:cNvPr id="13" name="Picture 12" descr="infn-logo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432" y="6158909"/>
            <a:ext cx="798768" cy="699091"/>
          </a:xfrm>
          <a:prstGeom prst="rect">
            <a:avLst/>
          </a:prstGeom>
        </p:spPr>
      </p:pic>
      <p:pic>
        <p:nvPicPr>
          <p:cNvPr id="14" name="Picture 13" descr="LogoOGF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6158909"/>
            <a:ext cx="1085850" cy="62289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-1790698" y="3891290"/>
            <a:ext cx="4800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IaaS Application flow of control</a:t>
            </a:r>
          </a:p>
          <a:p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347990" y="1290934"/>
            <a:ext cx="871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5/8</a:t>
            </a:r>
            <a:endParaRPr lang="en-US" sz="2400" dirty="0"/>
          </a:p>
        </p:txBody>
      </p:sp>
      <p:pic>
        <p:nvPicPr>
          <p:cNvPr id="17" name="Content Placeholder 16" descr="APPLICATION-FLOW-LAYERED_5.png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66800" y="1004760"/>
            <a:ext cx="7867650" cy="522948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B8C3D-8291-BE4C-9857-D86482830C34}" type="slidenum">
              <a:rPr lang="en-US" b="1" smtClean="0"/>
              <a:pPr/>
              <a:t>18</a:t>
            </a:fld>
            <a:endParaRPr lang="en-US" b="1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1400" y="6553200"/>
            <a:ext cx="5257800" cy="228600"/>
          </a:xfrm>
        </p:spPr>
        <p:txBody>
          <a:bodyPr/>
          <a:lstStyle/>
          <a:p>
            <a:r>
              <a:rPr lang="en-US" dirty="0" err="1" smtClean="0"/>
              <a:t>M.Orrù</a:t>
            </a:r>
            <a:r>
              <a:rPr lang="en-US" dirty="0" smtClean="0"/>
              <a:t> (INFN-CNAF)           INFN OCCI implementation on Grid Infrastructure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8077200" cy="762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Flow of control: create compute resource</a:t>
            </a:r>
            <a:endParaRPr lang="en-US" sz="3600" dirty="0"/>
          </a:p>
        </p:txBody>
      </p:sp>
      <p:pic>
        <p:nvPicPr>
          <p:cNvPr id="13" name="Picture 12" descr="infn-logo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432" y="6158909"/>
            <a:ext cx="798768" cy="699091"/>
          </a:xfrm>
          <a:prstGeom prst="rect">
            <a:avLst/>
          </a:prstGeom>
        </p:spPr>
      </p:pic>
      <p:pic>
        <p:nvPicPr>
          <p:cNvPr id="14" name="Picture 13" descr="LogoOGF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6158909"/>
            <a:ext cx="1085850" cy="62289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-1790698" y="3891290"/>
            <a:ext cx="4800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IaaS Application flow of control</a:t>
            </a:r>
          </a:p>
          <a:p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347990" y="1290934"/>
            <a:ext cx="871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6/8</a:t>
            </a:r>
            <a:endParaRPr lang="en-US" sz="2400" dirty="0"/>
          </a:p>
        </p:txBody>
      </p:sp>
      <p:pic>
        <p:nvPicPr>
          <p:cNvPr id="17" name="Content Placeholder 16" descr="APPLICATION-FLOW-LAYERED_6.png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66800" y="1004760"/>
            <a:ext cx="7867650" cy="522948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B8C3D-8291-BE4C-9857-D86482830C34}" type="slidenum">
              <a:rPr lang="en-US" b="1" smtClean="0"/>
              <a:pPr/>
              <a:t>19</a:t>
            </a:fld>
            <a:endParaRPr lang="en-US" b="1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1400" y="6553200"/>
            <a:ext cx="5257800" cy="228600"/>
          </a:xfrm>
        </p:spPr>
        <p:txBody>
          <a:bodyPr/>
          <a:lstStyle/>
          <a:p>
            <a:r>
              <a:rPr lang="en-US" dirty="0" err="1" smtClean="0"/>
              <a:t>M.Orrù</a:t>
            </a:r>
            <a:r>
              <a:rPr lang="en-US" dirty="0" smtClean="0"/>
              <a:t> (INFN-CNAF)           INFN OCCI implementation on Grid Infrastructure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8077200" cy="762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Flow of control: create compute resource</a:t>
            </a:r>
            <a:endParaRPr lang="en-US" sz="3600" dirty="0"/>
          </a:p>
        </p:txBody>
      </p:sp>
      <p:pic>
        <p:nvPicPr>
          <p:cNvPr id="13" name="Picture 12" descr="infn-logo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432" y="6158909"/>
            <a:ext cx="798768" cy="699091"/>
          </a:xfrm>
          <a:prstGeom prst="rect">
            <a:avLst/>
          </a:prstGeom>
        </p:spPr>
      </p:pic>
      <p:pic>
        <p:nvPicPr>
          <p:cNvPr id="14" name="Picture 13" descr="LogoOGF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6158909"/>
            <a:ext cx="1085850" cy="62289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-1790698" y="3891290"/>
            <a:ext cx="4800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IaaS Application flow of control</a:t>
            </a:r>
          </a:p>
          <a:p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347990" y="1290934"/>
            <a:ext cx="871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7/8</a:t>
            </a:r>
            <a:endParaRPr lang="en-US" sz="2400" dirty="0"/>
          </a:p>
        </p:txBody>
      </p:sp>
      <p:pic>
        <p:nvPicPr>
          <p:cNvPr id="17" name="Content Placeholder 16" descr="APPLICATION-FLOW-LAYERED_7.png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66800" y="1004760"/>
            <a:ext cx="7867650" cy="522948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866900"/>
            <a:ext cx="7498080" cy="3124200"/>
          </a:xfrm>
        </p:spPr>
        <p:txBody>
          <a:bodyPr/>
          <a:lstStyle/>
          <a:p>
            <a:r>
              <a:rPr lang="en-US" dirty="0" smtClean="0"/>
              <a:t>Farm virtualization: WNoD</a:t>
            </a:r>
          </a:p>
          <a:p>
            <a:r>
              <a:rPr lang="en-US" dirty="0" smtClean="0"/>
              <a:t>The need for IaaS integration</a:t>
            </a:r>
          </a:p>
          <a:p>
            <a:r>
              <a:rPr lang="en-US" dirty="0" smtClean="0"/>
              <a:t>IaaS Application internal architecture</a:t>
            </a:r>
          </a:p>
          <a:p>
            <a:r>
              <a:rPr lang="en-US" dirty="0" smtClean="0"/>
              <a:t>IaaS Application flow of control</a:t>
            </a:r>
          </a:p>
          <a:p>
            <a:r>
              <a:rPr lang="en-US" dirty="0" smtClean="0"/>
              <a:t>Future 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B8C3D-8291-BE4C-9857-D86482830C34}" type="slidenum">
              <a:rPr lang="en-US" b="1" smtClean="0"/>
              <a:pPr/>
              <a:t>2</a:t>
            </a:fld>
            <a:endParaRPr lang="en-US" b="1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1400" y="6553200"/>
            <a:ext cx="5257800" cy="228600"/>
          </a:xfrm>
        </p:spPr>
        <p:txBody>
          <a:bodyPr/>
          <a:lstStyle/>
          <a:p>
            <a:r>
              <a:rPr lang="en-US" dirty="0" err="1" smtClean="0"/>
              <a:t>M.Orrù</a:t>
            </a:r>
            <a:r>
              <a:rPr lang="en-US" dirty="0" smtClean="0"/>
              <a:t> (INFN-CNAF)           INFN OCCI implementation on Grid Infrastructure</a:t>
            </a:r>
            <a:endParaRPr lang="en-US" dirty="0"/>
          </a:p>
        </p:txBody>
      </p:sp>
      <p:pic>
        <p:nvPicPr>
          <p:cNvPr id="7" name="Picture 6" descr="infn-logo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432" y="5925855"/>
            <a:ext cx="951168" cy="932145"/>
          </a:xfrm>
          <a:prstGeom prst="rect">
            <a:avLst/>
          </a:prstGeom>
        </p:spPr>
      </p:pic>
      <p:pic>
        <p:nvPicPr>
          <p:cNvPr id="8" name="Picture 7" descr="LogoOGF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5994104"/>
            <a:ext cx="1085850" cy="6228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B8C3D-8291-BE4C-9857-D86482830C34}" type="slidenum">
              <a:rPr lang="en-US" b="1" smtClean="0"/>
              <a:pPr/>
              <a:t>20</a:t>
            </a:fld>
            <a:endParaRPr lang="en-US" b="1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1400" y="6553200"/>
            <a:ext cx="5257800" cy="228600"/>
          </a:xfrm>
        </p:spPr>
        <p:txBody>
          <a:bodyPr/>
          <a:lstStyle/>
          <a:p>
            <a:r>
              <a:rPr lang="en-US" dirty="0" err="1" smtClean="0"/>
              <a:t>M.Orrù</a:t>
            </a:r>
            <a:r>
              <a:rPr lang="en-US" dirty="0" smtClean="0"/>
              <a:t> (INFN-CNAF)           INFN OCCI implementation on Grid Infrastructure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8077200" cy="762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Flow of control: create compute resource</a:t>
            </a:r>
            <a:endParaRPr lang="en-US" sz="3600" dirty="0"/>
          </a:p>
        </p:txBody>
      </p:sp>
      <p:pic>
        <p:nvPicPr>
          <p:cNvPr id="13" name="Picture 12" descr="infn-logo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432" y="6158909"/>
            <a:ext cx="798768" cy="699091"/>
          </a:xfrm>
          <a:prstGeom prst="rect">
            <a:avLst/>
          </a:prstGeom>
        </p:spPr>
      </p:pic>
      <p:pic>
        <p:nvPicPr>
          <p:cNvPr id="14" name="Picture 13" descr="LogoOGF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6158909"/>
            <a:ext cx="1085850" cy="62289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-1790698" y="3891290"/>
            <a:ext cx="4800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IaaS Application flow of control</a:t>
            </a:r>
          </a:p>
          <a:p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347990" y="1290934"/>
            <a:ext cx="871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8/8</a:t>
            </a:r>
            <a:endParaRPr lang="en-US" sz="2400" dirty="0"/>
          </a:p>
        </p:txBody>
      </p:sp>
      <p:pic>
        <p:nvPicPr>
          <p:cNvPr id="17" name="Content Placeholder 16" descr="APPLICATION-FLOW-LAYERED_8.png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66800" y="1004760"/>
            <a:ext cx="7867650" cy="522948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the way…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Support for multi-core VMs</a:t>
            </a:r>
          </a:p>
          <a:p>
            <a:r>
              <a:rPr lang="en-US" dirty="0" smtClean="0"/>
              <a:t>UI improvements (Web based UI)</a:t>
            </a:r>
          </a:p>
          <a:p>
            <a:r>
              <a:rPr lang="en-US" dirty="0" smtClean="0"/>
              <a:t>Full compliance with the OCCI API</a:t>
            </a:r>
          </a:p>
          <a:p>
            <a:r>
              <a:rPr lang="en-US" smtClean="0"/>
              <a:t>Billing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B8C3D-8291-BE4C-9857-D86482830C34}" type="slidenum">
              <a:rPr lang="en-US" b="1" smtClean="0"/>
              <a:pPr/>
              <a:t>21</a:t>
            </a:fld>
            <a:endParaRPr lang="en-US" b="1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1400" y="6553200"/>
            <a:ext cx="5257800" cy="228600"/>
          </a:xfrm>
        </p:spPr>
        <p:txBody>
          <a:bodyPr/>
          <a:lstStyle/>
          <a:p>
            <a:r>
              <a:rPr lang="en-US" dirty="0" err="1" smtClean="0"/>
              <a:t>M.Orrù</a:t>
            </a:r>
            <a:r>
              <a:rPr lang="en-US" dirty="0" smtClean="0"/>
              <a:t> (INFN-CNAF)           INFN OCCI implementation on Grid Infrastructure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533400" y="5148590"/>
            <a:ext cx="2286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Future works</a:t>
            </a:r>
          </a:p>
          <a:p>
            <a:endParaRPr lang="en-US" sz="2800" dirty="0"/>
          </a:p>
        </p:txBody>
      </p:sp>
      <p:pic>
        <p:nvPicPr>
          <p:cNvPr id="8" name="Picture 7" descr="infn-logo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432" y="6158909"/>
            <a:ext cx="798768" cy="699091"/>
          </a:xfrm>
          <a:prstGeom prst="rect">
            <a:avLst/>
          </a:prstGeom>
        </p:spPr>
      </p:pic>
      <p:pic>
        <p:nvPicPr>
          <p:cNvPr id="9" name="Picture 8" descr="LogoOGF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6158909"/>
            <a:ext cx="1085850" cy="6228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Questions???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B8C3D-8291-BE4C-9857-D86482830C34}" type="slidenum">
              <a:rPr lang="en-US" b="1" smtClean="0"/>
              <a:pPr/>
              <a:t>22</a:t>
            </a:fld>
            <a:endParaRPr lang="en-US" b="1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1400" y="6553200"/>
            <a:ext cx="5257800" cy="228600"/>
          </a:xfrm>
        </p:spPr>
        <p:txBody>
          <a:bodyPr/>
          <a:lstStyle/>
          <a:p>
            <a:r>
              <a:rPr lang="en-US" dirty="0" err="1" smtClean="0"/>
              <a:t>M.Orrù</a:t>
            </a:r>
            <a:r>
              <a:rPr lang="en-US" dirty="0" smtClean="0"/>
              <a:t> (INFN-CNAF)           INFN OCCI implementation on Grid Infrastructure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533400" y="5148590"/>
            <a:ext cx="2286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Questions?</a:t>
            </a:r>
            <a:endParaRPr lang="en-US" sz="2800" dirty="0" smtClean="0"/>
          </a:p>
          <a:p>
            <a:endParaRPr lang="en-US" sz="2800" dirty="0"/>
          </a:p>
        </p:txBody>
      </p:sp>
      <p:pic>
        <p:nvPicPr>
          <p:cNvPr id="8" name="Picture 7" descr="infn-logo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432" y="6158909"/>
            <a:ext cx="798768" cy="699091"/>
          </a:xfrm>
          <a:prstGeom prst="rect">
            <a:avLst/>
          </a:prstGeom>
        </p:spPr>
      </p:pic>
      <p:pic>
        <p:nvPicPr>
          <p:cNvPr id="9" name="Picture 8" descr="LogoOGF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6158909"/>
            <a:ext cx="1085850" cy="622891"/>
          </a:xfrm>
          <a:prstGeom prst="rect">
            <a:avLst/>
          </a:prstGeom>
        </p:spPr>
      </p:pic>
      <p:pic>
        <p:nvPicPr>
          <p:cNvPr id="11" name="Content Placeholder 5" descr="dilbertOnStandards.tiff"/>
          <p:cNvPicPr>
            <a:picLocks noGrp="1" noChangeAspect="1"/>
          </p:cNvPicPr>
          <p:nvPr>
            <p:ph sz="quarter" idx="1"/>
          </p:nvPr>
        </p:nvPicPr>
        <p:blipFill>
          <a:blip r:embed="rId4"/>
          <a:stretch>
            <a:fillRect/>
          </a:stretch>
        </p:blipFill>
        <p:spPr>
          <a:xfrm>
            <a:off x="1109280" y="2133600"/>
            <a:ext cx="7961568" cy="258586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Virtualization within INFN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INFN Tier-1 currently supports ca. 20 Virtual Organizations: each one has different software and resource requirements, and well-established workflows that should not be changed </a:t>
            </a:r>
          </a:p>
          <a:p>
            <a:r>
              <a:rPr lang="en-US" sz="2400" dirty="0" smtClean="0"/>
              <a:t>To satisfy their needs INFN has developed a solution called WNoD (Virtual Worker Nodes on Demand)</a:t>
            </a:r>
          </a:p>
          <a:p>
            <a:r>
              <a:rPr lang="en-US" sz="2400" dirty="0" smtClean="0"/>
              <a:t>With this kind of approach the installed software is not coupled anymore with physical hardware, and the resources are always dynamically shared thanks to the creation of  VO-specific VMs at job execution time.   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B8C3D-8291-BE4C-9857-D86482830C3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1400" y="6553200"/>
            <a:ext cx="5257800" cy="228600"/>
          </a:xfrm>
        </p:spPr>
        <p:txBody>
          <a:bodyPr/>
          <a:lstStyle/>
          <a:p>
            <a:r>
              <a:rPr lang="en-US" dirty="0" err="1" smtClean="0"/>
              <a:t>M.Orrù</a:t>
            </a:r>
            <a:r>
              <a:rPr lang="en-US" dirty="0" smtClean="0"/>
              <a:t> (INFN-CNAF)           INFN OCCI implementation on Grid Infrastructure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1619979" y="4062012"/>
            <a:ext cx="4459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Farm virtualization: WNoD</a:t>
            </a:r>
          </a:p>
          <a:p>
            <a:endParaRPr lang="en-US" sz="2800" dirty="0"/>
          </a:p>
        </p:txBody>
      </p:sp>
      <p:pic>
        <p:nvPicPr>
          <p:cNvPr id="10" name="Picture 9" descr="infn-logo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432" y="5925855"/>
            <a:ext cx="951168" cy="932145"/>
          </a:xfrm>
          <a:prstGeom prst="rect">
            <a:avLst/>
          </a:prstGeom>
        </p:spPr>
      </p:pic>
      <p:pic>
        <p:nvPicPr>
          <p:cNvPr id="11" name="Picture 10" descr="LogoOGF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5994104"/>
            <a:ext cx="1085850" cy="6228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WNoD: high level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B8C3D-8291-BE4C-9857-D86482830C34}" type="slidenum">
              <a:rPr lang="en-US" b="1" smtClean="0"/>
              <a:pPr/>
              <a:t>4</a:t>
            </a:fld>
            <a:endParaRPr lang="en-US" b="1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1400" y="6553200"/>
            <a:ext cx="5257800" cy="228600"/>
          </a:xfrm>
        </p:spPr>
        <p:txBody>
          <a:bodyPr/>
          <a:lstStyle/>
          <a:p>
            <a:r>
              <a:rPr lang="en-US" dirty="0" err="1" smtClean="0"/>
              <a:t>M.Orrù</a:t>
            </a:r>
            <a:r>
              <a:rPr lang="en-US" dirty="0" smtClean="0"/>
              <a:t> (INFN-CNAF)           INFN OCCI implementation on Grid Infrastructure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-1619979" y="4062012"/>
            <a:ext cx="4459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Farm virtualization: WNoD</a:t>
            </a:r>
          </a:p>
          <a:p>
            <a:endParaRPr lang="en-US" sz="2800" dirty="0"/>
          </a:p>
        </p:txBody>
      </p:sp>
      <p:pic>
        <p:nvPicPr>
          <p:cNvPr id="13" name="Picture 12" descr="infn-logo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432" y="5925855"/>
            <a:ext cx="951168" cy="932145"/>
          </a:xfrm>
          <a:prstGeom prst="rect">
            <a:avLst/>
          </a:prstGeom>
        </p:spPr>
      </p:pic>
      <p:pic>
        <p:nvPicPr>
          <p:cNvPr id="14" name="Picture 13" descr="LogoOGF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5994104"/>
            <a:ext cx="1085850" cy="622891"/>
          </a:xfrm>
          <a:prstGeom prst="rect">
            <a:avLst/>
          </a:prstGeom>
        </p:spPr>
      </p:pic>
      <p:pic>
        <p:nvPicPr>
          <p:cNvPr id="11" name="Content Placeholder 10" descr="wnod.png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37196" y="1556193"/>
            <a:ext cx="7095157" cy="458381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Emerging Cloud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Usage of Grid resources in a flexible way, without the complex workflow that a typical grid job might have</a:t>
            </a:r>
          </a:p>
          <a:p>
            <a:r>
              <a:rPr lang="en-US" sz="2400" dirty="0" smtClean="0"/>
              <a:t>Third-party users (academia, industry, government) needing dynamic virtual execution environments</a:t>
            </a:r>
          </a:p>
          <a:p>
            <a:r>
              <a:rPr lang="en-US" sz="2400" dirty="0" smtClean="0"/>
              <a:t>INFN developers needing customized platforms to deploy and test their applications</a:t>
            </a:r>
          </a:p>
          <a:p>
            <a:endParaRPr lang="en-US" sz="2400" dirty="0" smtClean="0"/>
          </a:p>
          <a:p>
            <a:r>
              <a:rPr lang="en-US" sz="2400" dirty="0" smtClean="0"/>
              <a:t>The idea is to keep the same LRMS that is already handling jobs from the Grid computing interface, and then expose a second service to manage requests of cloud-like resources.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B8C3D-8291-BE4C-9857-D86482830C34}" type="slidenum">
              <a:rPr lang="en-US" b="1" smtClean="0"/>
              <a:pPr/>
              <a:t>5</a:t>
            </a:fld>
            <a:endParaRPr lang="en-US" b="1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1400" y="6553200"/>
            <a:ext cx="5257800" cy="228600"/>
          </a:xfrm>
        </p:spPr>
        <p:txBody>
          <a:bodyPr/>
          <a:lstStyle/>
          <a:p>
            <a:r>
              <a:rPr lang="en-US" dirty="0" err="1" smtClean="0"/>
              <a:t>M.Orrù</a:t>
            </a:r>
            <a:r>
              <a:rPr lang="en-US" dirty="0" smtClean="0"/>
              <a:t> (INFN-CNAF)           INFN OCCI implementation on Grid Infrastructure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1619979" y="4062012"/>
            <a:ext cx="4459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need for IaaS integration</a:t>
            </a:r>
          </a:p>
          <a:p>
            <a:endParaRPr lang="en-US" sz="2800" dirty="0"/>
          </a:p>
        </p:txBody>
      </p:sp>
      <p:pic>
        <p:nvPicPr>
          <p:cNvPr id="8" name="Picture 7" descr="infn-logo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432" y="5925855"/>
            <a:ext cx="951168" cy="932145"/>
          </a:xfrm>
          <a:prstGeom prst="rect">
            <a:avLst/>
          </a:prstGeom>
        </p:spPr>
      </p:pic>
      <p:pic>
        <p:nvPicPr>
          <p:cNvPr id="9" name="Picture 8" descr="LogoOGF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5994104"/>
            <a:ext cx="1085850" cy="6228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4080" y="274638"/>
            <a:ext cx="7656768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Grid &amp; Cloud: high level 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B8C3D-8291-BE4C-9857-D86482830C34}" type="slidenum">
              <a:rPr lang="en-US" b="1" smtClean="0"/>
              <a:pPr/>
              <a:t>6</a:t>
            </a:fld>
            <a:endParaRPr lang="en-US" b="1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1400" y="6553200"/>
            <a:ext cx="5257800" cy="228600"/>
          </a:xfrm>
        </p:spPr>
        <p:txBody>
          <a:bodyPr/>
          <a:lstStyle/>
          <a:p>
            <a:r>
              <a:rPr lang="en-US" dirty="0" err="1" smtClean="0"/>
              <a:t>M.Orrù</a:t>
            </a:r>
            <a:r>
              <a:rPr lang="en-US" dirty="0" smtClean="0"/>
              <a:t> (INFN-CNAF)           INFN OCCI implementation on Grid Infrastructure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1619979" y="4062012"/>
            <a:ext cx="4459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need for IaaS integration</a:t>
            </a:r>
          </a:p>
          <a:p>
            <a:endParaRPr lang="en-US" sz="2800" dirty="0"/>
          </a:p>
        </p:txBody>
      </p:sp>
      <p:pic>
        <p:nvPicPr>
          <p:cNvPr id="8" name="Picture 7" descr="infn-logo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432" y="5925855"/>
            <a:ext cx="951168" cy="932145"/>
          </a:xfrm>
          <a:prstGeom prst="rect">
            <a:avLst/>
          </a:prstGeom>
        </p:spPr>
      </p:pic>
      <p:pic>
        <p:nvPicPr>
          <p:cNvPr id="9" name="Picture 8" descr="LogoOGF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5994104"/>
            <a:ext cx="1085850" cy="622891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414080" y="4165303"/>
            <a:ext cx="6336792" cy="238789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 mixed Grid infrastructure (both real and virtual worker nodes): only for job submission</a:t>
            </a:r>
          </a:p>
        </p:txBody>
      </p:sp>
      <p:pic>
        <p:nvPicPr>
          <p:cNvPr id="10" name="Picture 9" descr="grid_C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990599"/>
            <a:ext cx="5562600" cy="35937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4080" y="274638"/>
            <a:ext cx="7656768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Grid &amp; Cloud: high level 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B8C3D-8291-BE4C-9857-D86482830C34}" type="slidenum">
              <a:rPr lang="en-US" b="1" smtClean="0"/>
              <a:pPr/>
              <a:t>7</a:t>
            </a:fld>
            <a:endParaRPr lang="en-US" b="1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1400" y="6553200"/>
            <a:ext cx="5257800" cy="228600"/>
          </a:xfrm>
        </p:spPr>
        <p:txBody>
          <a:bodyPr/>
          <a:lstStyle/>
          <a:p>
            <a:r>
              <a:rPr lang="en-US" dirty="0" err="1" smtClean="0"/>
              <a:t>M.Orrù</a:t>
            </a:r>
            <a:r>
              <a:rPr lang="en-US" dirty="0" smtClean="0"/>
              <a:t> (INFN-CNAF)           INFN OCCI implementation on Grid Infrastructure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1619979" y="4062012"/>
            <a:ext cx="4459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need for IaaS integration</a:t>
            </a:r>
          </a:p>
          <a:p>
            <a:endParaRPr lang="en-US" sz="2800" dirty="0"/>
          </a:p>
        </p:txBody>
      </p:sp>
      <p:pic>
        <p:nvPicPr>
          <p:cNvPr id="8" name="Picture 7" descr="infn-logo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432" y="5925855"/>
            <a:ext cx="951168" cy="932145"/>
          </a:xfrm>
          <a:prstGeom prst="rect">
            <a:avLst/>
          </a:prstGeom>
        </p:spPr>
      </p:pic>
      <p:pic>
        <p:nvPicPr>
          <p:cNvPr id="9" name="Picture 8" descr="LogoOGF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5994104"/>
            <a:ext cx="1085850" cy="622891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414080" y="4155992"/>
            <a:ext cx="7425120" cy="2149557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The same pool of resources is used to provide cloud-like services on the actual Grid infrastructure</a:t>
            </a:r>
          </a:p>
          <a:p>
            <a:r>
              <a:rPr lang="en-US" sz="2000" dirty="0" smtClean="0"/>
              <a:t>This allows to have homogeneous sharing with the resources used through the Grid interface</a:t>
            </a:r>
          </a:p>
          <a:p>
            <a:r>
              <a:rPr lang="en-US" sz="2000" dirty="0" smtClean="0"/>
              <a:t>Machines don’t need to be dedicated to either service</a:t>
            </a:r>
          </a:p>
        </p:txBody>
      </p:sp>
      <p:pic>
        <p:nvPicPr>
          <p:cNvPr id="11" name="Picture 10" descr="grid_CE_Iaa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995430"/>
            <a:ext cx="5536074" cy="35765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IaaS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We have implemented OGF's OCCI API as the interface of our application, due to its open and slim nature</a:t>
            </a:r>
          </a:p>
          <a:p>
            <a:r>
              <a:rPr lang="en-US" sz="2400" dirty="0" smtClean="0"/>
              <a:t>This solution works today, with a small subset of the OCCI API: the user requests a computing resource, gets an IP address back from the application and can then connect to the VM via SSH.</a:t>
            </a:r>
          </a:p>
          <a:p>
            <a:r>
              <a:rPr lang="en-US" sz="2400" dirty="0" smtClean="0"/>
              <a:t>The accounting and the authentication/authorization layers of the application will be completely integrated with the existing Grid infrastructure.</a:t>
            </a:r>
          </a:p>
          <a:p>
            <a:r>
              <a:rPr lang="en-US" sz="2400" dirty="0" smtClean="0"/>
              <a:t>Java Enterprise application built with industry leader technologies such as Spring, Hibernate, JPA, Restlet, Jetty, Maven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B8C3D-8291-BE4C-9857-D86482830C34}" type="slidenum">
              <a:rPr lang="en-US" b="1" smtClean="0"/>
              <a:pPr/>
              <a:t>8</a:t>
            </a:fld>
            <a:endParaRPr lang="en-US" b="1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1400" y="6553200"/>
            <a:ext cx="5257800" cy="228600"/>
          </a:xfrm>
        </p:spPr>
        <p:txBody>
          <a:bodyPr/>
          <a:lstStyle/>
          <a:p>
            <a:r>
              <a:rPr lang="en-US" dirty="0" err="1" smtClean="0"/>
              <a:t>M.Orrù</a:t>
            </a:r>
            <a:r>
              <a:rPr lang="en-US" dirty="0" smtClean="0"/>
              <a:t> (INFN-CNAF)           INFN OCCI implementation on Grid Infrastructure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2133600" y="3548389"/>
            <a:ext cx="5486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IaaS Application internal architecture</a:t>
            </a:r>
          </a:p>
          <a:p>
            <a:endParaRPr lang="en-US" sz="2800" dirty="0"/>
          </a:p>
        </p:txBody>
      </p:sp>
      <p:pic>
        <p:nvPicPr>
          <p:cNvPr id="8" name="Picture 7" descr="infn-logo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432" y="6158909"/>
            <a:ext cx="798768" cy="699091"/>
          </a:xfrm>
          <a:prstGeom prst="rect">
            <a:avLst/>
          </a:prstGeom>
        </p:spPr>
      </p:pic>
      <p:pic>
        <p:nvPicPr>
          <p:cNvPr id="9" name="Picture 8" descr="LogoOGF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6158909"/>
            <a:ext cx="1085850" cy="6228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120" y="0"/>
            <a:ext cx="7498080" cy="1143000"/>
          </a:xfrm>
        </p:spPr>
        <p:txBody>
          <a:bodyPr/>
          <a:lstStyle/>
          <a:p>
            <a:r>
              <a:rPr lang="en-US" dirty="0" smtClean="0"/>
              <a:t>IaaS Application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B8C3D-8291-BE4C-9857-D86482830C34}" type="slidenum">
              <a:rPr lang="en-US" b="1" smtClean="0"/>
              <a:pPr/>
              <a:t>9</a:t>
            </a:fld>
            <a:endParaRPr lang="en-US" b="1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1400" y="6553200"/>
            <a:ext cx="5257800" cy="228600"/>
          </a:xfrm>
        </p:spPr>
        <p:txBody>
          <a:bodyPr/>
          <a:lstStyle/>
          <a:p>
            <a:r>
              <a:rPr lang="en-US" dirty="0" err="1" smtClean="0"/>
              <a:t>M.Orrù</a:t>
            </a:r>
            <a:r>
              <a:rPr lang="en-US" dirty="0" smtClean="0"/>
              <a:t> (INFN-CNAF)           INFN OCCI implementation on Grid Infrastructure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2247899" y="3434089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IaaS Application internal architecture</a:t>
            </a:r>
          </a:p>
          <a:p>
            <a:endParaRPr lang="en-US" sz="2800" dirty="0"/>
          </a:p>
        </p:txBody>
      </p:sp>
      <p:pic>
        <p:nvPicPr>
          <p:cNvPr id="9" name="Picture 8" descr="infn-logo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432" y="5925855"/>
            <a:ext cx="951168" cy="932145"/>
          </a:xfrm>
          <a:prstGeom prst="rect">
            <a:avLst/>
          </a:prstGeom>
        </p:spPr>
      </p:pic>
      <p:pic>
        <p:nvPicPr>
          <p:cNvPr id="10" name="Picture 9" descr="LogoOGF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6158909"/>
            <a:ext cx="1085850" cy="622891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2734056" y="5316255"/>
            <a:ext cx="6336792" cy="12192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lvl="0" indent="-283464" defTabSz="914400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</a:pPr>
            <a:r>
              <a:rPr lang="en-US" sz="2400" dirty="0" smtClean="0"/>
              <a:t>We can fully leverage on unique Spring features such as Dependency Injection and Inversion of Control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" name="Content Placeholder 11" descr="application-architecture.png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87367" y="961374"/>
            <a:ext cx="6551833" cy="435488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Solstice.thmx</Template>
  <TotalTime>1517</TotalTime>
  <Words>1249</Words>
  <Application>Microsoft Macintosh PowerPoint</Application>
  <PresentationFormat>On-screen Show (4:3)</PresentationFormat>
  <Paragraphs>160</Paragraphs>
  <Slides>22</Slides>
  <Notes>1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Solstice</vt:lpstr>
      <vt:lpstr>INFN OCCI implementation  on Grid Infrastructure</vt:lpstr>
      <vt:lpstr>Outline</vt:lpstr>
      <vt:lpstr>Virtualization within INFN</vt:lpstr>
      <vt:lpstr>WNoD: high level design</vt:lpstr>
      <vt:lpstr>Emerging Cloud requirements</vt:lpstr>
      <vt:lpstr>Grid &amp; Cloud: high level overview</vt:lpstr>
      <vt:lpstr>Grid &amp; Cloud: high level overview</vt:lpstr>
      <vt:lpstr>The IaaS layer</vt:lpstr>
      <vt:lpstr>IaaS Application architecture</vt:lpstr>
      <vt:lpstr>OCCI implementation</vt:lpstr>
      <vt:lpstr>OCCI implementation</vt:lpstr>
      <vt:lpstr>Flow of control: create compute resource</vt:lpstr>
      <vt:lpstr>Flow of control: create compute resource</vt:lpstr>
      <vt:lpstr>Flow of control: create compute resource</vt:lpstr>
      <vt:lpstr>Flow of control: create compute resource</vt:lpstr>
      <vt:lpstr>Flow of control: create compute resource</vt:lpstr>
      <vt:lpstr>Flow of control: create compute resource</vt:lpstr>
      <vt:lpstr>Flow of control: create compute resource</vt:lpstr>
      <vt:lpstr>Flow of control: create compute resource</vt:lpstr>
      <vt:lpstr>Flow of control: create compute resource</vt:lpstr>
      <vt:lpstr>On the way…</vt:lpstr>
      <vt:lpstr>Questions???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INFN OCCI implementation  on Grid Infrastructure</dc:title>
  <dc:creator>euronymous euronymous</dc:creator>
  <cp:lastModifiedBy>euronymous euronymous</cp:lastModifiedBy>
  <cp:revision>111</cp:revision>
  <cp:lastPrinted>2009-10-06T11:11:31Z</cp:lastPrinted>
  <dcterms:created xsi:type="dcterms:W3CDTF">2009-10-13T13:38:33Z</dcterms:created>
  <dcterms:modified xsi:type="dcterms:W3CDTF">2009-10-13T15:19:26Z</dcterms:modified>
</cp:coreProperties>
</file>